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5"/>
  </p:notesMasterIdLst>
  <p:sldIdLst>
    <p:sldId id="256" r:id="rId2"/>
    <p:sldId id="263" r:id="rId3"/>
    <p:sldId id="259" r:id="rId4"/>
    <p:sldId id="264" r:id="rId5"/>
    <p:sldId id="274" r:id="rId6"/>
    <p:sldId id="272" r:id="rId7"/>
    <p:sldId id="262"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snapToGrid="0">
      <p:cViewPr varScale="1">
        <p:scale>
          <a:sx n="50" d="100"/>
          <a:sy n="50" d="100"/>
        </p:scale>
        <p:origin x="-82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3ED91-D307-4EB9-8AF2-073DE9832A37}" type="datetimeFigureOut">
              <a:rPr lang="en-US" smtClean="0"/>
              <a:pPr/>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5823D-EE6A-4578-82DC-6230061D20B2}" type="slidenum">
              <a:rPr lang="en-US" smtClean="0"/>
              <a:pPr/>
              <a:t>‹#›</a:t>
            </a:fld>
            <a:endParaRPr lang="en-US"/>
          </a:p>
        </p:txBody>
      </p:sp>
    </p:spTree>
    <p:extLst>
      <p:ext uri="{BB962C8B-B14F-4D97-AF65-F5344CB8AC3E}">
        <p14:creationId xmlns:p14="http://schemas.microsoft.com/office/powerpoint/2010/main" xmlns="" val="373834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a:t>
            </a:fld>
            <a:endParaRPr lang="en-US"/>
          </a:p>
        </p:txBody>
      </p:sp>
    </p:spTree>
    <p:extLst>
      <p:ext uri="{BB962C8B-B14F-4D97-AF65-F5344CB8AC3E}">
        <p14:creationId xmlns:p14="http://schemas.microsoft.com/office/powerpoint/2010/main" xmlns="" val="3332013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10</a:t>
            </a:fld>
            <a:endParaRPr lang="en-US"/>
          </a:p>
        </p:txBody>
      </p:sp>
    </p:spTree>
    <p:extLst>
      <p:ext uri="{BB962C8B-B14F-4D97-AF65-F5344CB8AC3E}">
        <p14:creationId xmlns:p14="http://schemas.microsoft.com/office/powerpoint/2010/main" xmlns="" val="1533862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11</a:t>
            </a:fld>
            <a:endParaRPr lang="en-US"/>
          </a:p>
        </p:txBody>
      </p:sp>
    </p:spTree>
    <p:extLst>
      <p:ext uri="{BB962C8B-B14F-4D97-AF65-F5344CB8AC3E}">
        <p14:creationId xmlns:p14="http://schemas.microsoft.com/office/powerpoint/2010/main" xmlns="" val="3018127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12</a:t>
            </a:fld>
            <a:endParaRPr lang="en-US"/>
          </a:p>
        </p:txBody>
      </p:sp>
    </p:spTree>
    <p:extLst>
      <p:ext uri="{BB962C8B-B14F-4D97-AF65-F5344CB8AC3E}">
        <p14:creationId xmlns:p14="http://schemas.microsoft.com/office/powerpoint/2010/main" xmlns="" val="3405251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13</a:t>
            </a:fld>
            <a:endParaRPr lang="en-US"/>
          </a:p>
        </p:txBody>
      </p:sp>
    </p:spTree>
    <p:extLst>
      <p:ext uri="{BB962C8B-B14F-4D97-AF65-F5344CB8AC3E}">
        <p14:creationId xmlns:p14="http://schemas.microsoft.com/office/powerpoint/2010/main" xmlns="" val="4180368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2</a:t>
            </a:fld>
            <a:endParaRPr lang="en-US"/>
          </a:p>
        </p:txBody>
      </p:sp>
    </p:spTree>
    <p:extLst>
      <p:ext uri="{BB962C8B-B14F-4D97-AF65-F5344CB8AC3E}">
        <p14:creationId xmlns:p14="http://schemas.microsoft.com/office/powerpoint/2010/main" xmlns="" val="271866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3</a:t>
            </a:fld>
            <a:endParaRPr lang="en-US"/>
          </a:p>
        </p:txBody>
      </p:sp>
    </p:spTree>
    <p:extLst>
      <p:ext uri="{BB962C8B-B14F-4D97-AF65-F5344CB8AC3E}">
        <p14:creationId xmlns:p14="http://schemas.microsoft.com/office/powerpoint/2010/main" xmlns="" val="710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5823D-EE6A-4578-82DC-6230061D20B2}" type="slidenum">
              <a:rPr lang="en-US" smtClean="0"/>
              <a:pPr/>
              <a:t>4</a:t>
            </a:fld>
            <a:endParaRPr lang="en-US"/>
          </a:p>
        </p:txBody>
      </p:sp>
    </p:spTree>
    <p:extLst>
      <p:ext uri="{BB962C8B-B14F-4D97-AF65-F5344CB8AC3E}">
        <p14:creationId xmlns:p14="http://schemas.microsoft.com/office/powerpoint/2010/main" xmlns="" val="203947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5</a:t>
            </a:fld>
            <a:endParaRPr lang="en-US"/>
          </a:p>
        </p:txBody>
      </p:sp>
    </p:spTree>
    <p:extLst>
      <p:ext uri="{BB962C8B-B14F-4D97-AF65-F5344CB8AC3E}">
        <p14:creationId xmlns:p14="http://schemas.microsoft.com/office/powerpoint/2010/main" xmlns="" val="3415644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6</a:t>
            </a:fld>
            <a:endParaRPr lang="en-US"/>
          </a:p>
        </p:txBody>
      </p:sp>
    </p:spTree>
    <p:extLst>
      <p:ext uri="{BB962C8B-B14F-4D97-AF65-F5344CB8AC3E}">
        <p14:creationId xmlns:p14="http://schemas.microsoft.com/office/powerpoint/2010/main" xmlns="" val="323820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7</a:t>
            </a:fld>
            <a:endParaRPr lang="en-US"/>
          </a:p>
        </p:txBody>
      </p:sp>
    </p:spTree>
    <p:extLst>
      <p:ext uri="{BB962C8B-B14F-4D97-AF65-F5344CB8AC3E}">
        <p14:creationId xmlns:p14="http://schemas.microsoft.com/office/powerpoint/2010/main" xmlns="" val="4046256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8</a:t>
            </a:fld>
            <a:endParaRPr lang="en-US"/>
          </a:p>
        </p:txBody>
      </p:sp>
    </p:spTree>
    <p:extLst>
      <p:ext uri="{BB962C8B-B14F-4D97-AF65-F5344CB8AC3E}">
        <p14:creationId xmlns:p14="http://schemas.microsoft.com/office/powerpoint/2010/main" xmlns="" val="1694086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9</a:t>
            </a:fld>
            <a:endParaRPr lang="en-US"/>
          </a:p>
        </p:txBody>
      </p:sp>
    </p:spTree>
    <p:extLst>
      <p:ext uri="{BB962C8B-B14F-4D97-AF65-F5344CB8AC3E}">
        <p14:creationId xmlns:p14="http://schemas.microsoft.com/office/powerpoint/2010/main" xmlns="" val="1609012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7E3026-F897-496C-82D4-975BCE399C7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4098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E3026-F897-496C-82D4-975BCE399C7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393604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E3026-F897-496C-82D4-975BCE399C7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137941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7E3026-F897-496C-82D4-975BCE399C7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421346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7E3026-F897-496C-82D4-975BCE399C79}"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0184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7E3026-F897-496C-82D4-975BCE399C79}"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422596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7E3026-F897-496C-82D4-975BCE399C79}" type="datetimeFigureOut">
              <a:rPr lang="en-US" smtClean="0"/>
              <a:pPr/>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232785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7E3026-F897-496C-82D4-975BCE399C79}" type="datetimeFigureOut">
              <a:rPr lang="en-US" smtClean="0"/>
              <a:pPr/>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192302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A7E3026-F897-496C-82D4-975BCE399C79}" type="datetimeFigureOut">
              <a:rPr lang="en-US" smtClean="0"/>
              <a:pPr/>
              <a:t>9/6/2019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423500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A7E3026-F897-496C-82D4-975BCE399C79}" type="datetimeFigureOut">
              <a:rPr lang="en-US" smtClean="0"/>
              <a:pPr/>
              <a:t>9/6/2019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2186739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E3026-F897-496C-82D4-975BCE399C79}"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Tree>
    <p:extLst>
      <p:ext uri="{BB962C8B-B14F-4D97-AF65-F5344CB8AC3E}">
        <p14:creationId xmlns:p14="http://schemas.microsoft.com/office/powerpoint/2010/main" xmlns="" val="90347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7E3026-F897-496C-82D4-975BCE399C79}" type="datetimeFigureOut">
              <a:rPr lang="en-US" smtClean="0"/>
              <a:pPr/>
              <a:t>9/6/2019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F948446-14C5-4234-A51E-8B7EA963D1B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9084210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5840" y="1341120"/>
            <a:ext cx="10607040" cy="3002280"/>
          </a:xfrm>
        </p:spPr>
        <p:txBody>
          <a:bodyPr>
            <a:normAutofit fontScale="90000"/>
          </a:bodyPr>
          <a:lstStyle/>
          <a:p>
            <a:pPr algn="ctr"/>
            <a:r>
              <a:rPr lang="en-US" sz="8000" dirty="0" smtClean="0">
                <a:effectLst>
                  <a:outerShdw blurRad="38100" dist="38100" dir="2700000" algn="tl">
                    <a:srgbClr val="000000">
                      <a:alpha val="43137"/>
                    </a:srgbClr>
                  </a:outerShdw>
                </a:effectLst>
                <a:latin typeface="Berlin Sans FB" pitchFamily="34" charset="0"/>
              </a:rPr>
              <a:t>LECTURE # 2</a:t>
            </a:r>
            <a:br>
              <a:rPr lang="en-US" sz="8000" dirty="0" smtClean="0">
                <a:effectLst>
                  <a:outerShdw blurRad="38100" dist="38100" dir="2700000" algn="tl">
                    <a:srgbClr val="000000">
                      <a:alpha val="43137"/>
                    </a:srgbClr>
                  </a:outerShdw>
                </a:effectLst>
                <a:latin typeface="Berlin Sans FB" pitchFamily="34" charset="0"/>
              </a:rPr>
            </a:br>
            <a:r>
              <a:rPr lang="en-US" sz="8000" dirty="0" smtClean="0">
                <a:effectLst>
                  <a:outerShdw blurRad="38100" dist="38100" dir="2700000" algn="tl">
                    <a:srgbClr val="000000">
                      <a:alpha val="43137"/>
                    </a:srgbClr>
                  </a:outerShdw>
                </a:effectLst>
                <a:latin typeface="Berlin Sans FB" pitchFamily="34" charset="0"/>
              </a:rPr>
              <a:t>ECO </a:t>
            </a:r>
            <a:r>
              <a:rPr lang="en-US" sz="8000" dirty="0" smtClean="0">
                <a:effectLst>
                  <a:outerShdw blurRad="38100" dist="38100" dir="2700000" algn="tl">
                    <a:srgbClr val="000000">
                      <a:alpha val="43137"/>
                    </a:srgbClr>
                  </a:outerShdw>
                </a:effectLst>
                <a:latin typeface="Berlin Sans FB" pitchFamily="34" charset="0"/>
              </a:rPr>
              <a:t>DESIGN </a:t>
            </a:r>
            <a:r>
              <a:rPr lang="en-US" sz="8000" dirty="0" smtClean="0">
                <a:effectLst>
                  <a:outerShdw blurRad="38100" dist="38100" dir="2700000" algn="tl">
                    <a:srgbClr val="000000">
                      <a:alpha val="43137"/>
                    </a:srgbClr>
                  </a:outerShdw>
                </a:effectLst>
                <a:latin typeface="Berlin Sans FB" pitchFamily="34" charset="0"/>
              </a:rPr>
              <a:t>AND</a:t>
            </a:r>
            <a:r>
              <a:rPr lang="en-US" dirty="0" smtClean="0">
                <a:effectLst>
                  <a:outerShdw blurRad="38100" dist="38100" dir="2700000" algn="tl">
                    <a:srgbClr val="000000">
                      <a:alpha val="43137"/>
                    </a:srgbClr>
                  </a:outerShdw>
                </a:effectLst>
                <a:latin typeface="Berlin Sans FB" pitchFamily="34" charset="0"/>
              </a:rPr>
              <a:t> </a:t>
            </a:r>
            <a:r>
              <a:rPr lang="en-US" sz="8000" dirty="0" smtClean="0">
                <a:effectLst>
                  <a:outerShdw blurRad="38100" dist="38100" dir="2700000" algn="tl">
                    <a:srgbClr val="000000">
                      <a:alpha val="43137"/>
                    </a:srgbClr>
                  </a:outerShdw>
                </a:effectLst>
                <a:latin typeface="Berlin Sans FB" pitchFamily="34" charset="0"/>
              </a:rPr>
              <a:t>GREEN </a:t>
            </a:r>
            <a:r>
              <a:rPr lang="en-US" sz="8000" dirty="0" smtClean="0">
                <a:effectLst>
                  <a:outerShdw blurRad="38100" dist="38100" dir="2700000" algn="tl">
                    <a:srgbClr val="000000">
                      <a:alpha val="43137"/>
                    </a:srgbClr>
                  </a:outerShdw>
                </a:effectLst>
                <a:latin typeface="Berlin Sans FB" pitchFamily="34" charset="0"/>
              </a:rPr>
              <a:t>BUILDINGS</a:t>
            </a:r>
            <a:endParaRPr lang="en-US" sz="8000" dirty="0">
              <a:effectLst>
                <a:outerShdw blurRad="38100" dist="38100" dir="2700000" algn="tl">
                  <a:srgbClr val="000000">
                    <a:alpha val="43137"/>
                  </a:srgbClr>
                </a:outerShdw>
              </a:effectLst>
              <a:latin typeface="Berlin Sans FB" pitchFamily="34" charset="0"/>
            </a:endParaRPr>
          </a:p>
        </p:txBody>
      </p:sp>
    </p:spTree>
    <p:extLst>
      <p:ext uri="{BB962C8B-B14F-4D97-AF65-F5344CB8AC3E}">
        <p14:creationId xmlns:p14="http://schemas.microsoft.com/office/powerpoint/2010/main" xmlns="" val="735184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5. Retrofitting’s</a:t>
            </a:r>
            <a:r>
              <a:rPr lang="en-US" sz="3200" b="1" dirty="0"/>
              <a:t>:</a:t>
            </a:r>
            <a:endParaRPr lang="en-US" sz="3200" dirty="0"/>
          </a:p>
        </p:txBody>
      </p:sp>
      <p:sp>
        <p:nvSpPr>
          <p:cNvPr id="3" name="Content Placeholder 2"/>
          <p:cNvSpPr>
            <a:spLocks noGrp="1"/>
          </p:cNvSpPr>
          <p:nvPr>
            <p:ph idx="1"/>
          </p:nvPr>
        </p:nvSpPr>
        <p:spPr>
          <a:xfrm>
            <a:off x="1143000" y="1770797"/>
            <a:ext cx="9872871" cy="4038600"/>
          </a:xfrm>
        </p:spPr>
        <p:txBody>
          <a:bodyPr>
            <a:normAutofit/>
          </a:bodyPr>
          <a:lstStyle/>
          <a:p>
            <a:pPr algn="just"/>
            <a:r>
              <a:rPr lang="en-US" sz="2400" dirty="0"/>
              <a:t>Once a building’s design and core construction is complete, numerous factors such as appliances and materials still need to be considered. As a general rule any appliances going into such a project should have fewer environmental impacts than similar products on the market. Certain </a:t>
            </a:r>
            <a:r>
              <a:rPr lang="en-US" sz="2400" dirty="0" smtClean="0"/>
              <a:t>organizations </a:t>
            </a:r>
            <a:r>
              <a:rPr lang="en-US" sz="2400" dirty="0"/>
              <a:t>identify and certify such products using eco-labels, energy and water efficiency labels, etc., and a wide range of certified products are now available for developers to choose from. </a:t>
            </a:r>
          </a:p>
        </p:txBody>
      </p:sp>
    </p:spTree>
    <p:extLst>
      <p:ext uri="{BB962C8B-B14F-4D97-AF65-F5344CB8AC3E}">
        <p14:creationId xmlns:p14="http://schemas.microsoft.com/office/powerpoint/2010/main" xmlns="" val="401110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Energy </a:t>
            </a:r>
            <a:r>
              <a:rPr lang="en-US" b="1" dirty="0"/>
              <a:t>and resources independence:</a:t>
            </a:r>
            <a:r>
              <a:rPr lang="en-US" dirty="0"/>
              <a:t> </a:t>
            </a:r>
          </a:p>
        </p:txBody>
      </p:sp>
      <p:sp>
        <p:nvSpPr>
          <p:cNvPr id="3" name="Content Placeholder 2"/>
          <p:cNvSpPr>
            <a:spLocks noGrp="1"/>
          </p:cNvSpPr>
          <p:nvPr>
            <p:ph idx="1"/>
          </p:nvPr>
        </p:nvSpPr>
        <p:spPr>
          <a:xfrm>
            <a:off x="1143000" y="1965960"/>
            <a:ext cx="9872871" cy="4038600"/>
          </a:xfrm>
        </p:spPr>
        <p:txBody>
          <a:bodyPr>
            <a:noAutofit/>
          </a:bodyPr>
          <a:lstStyle/>
          <a:p>
            <a:pPr algn="just"/>
            <a:r>
              <a:rPr lang="en-US" sz="2400" dirty="0"/>
              <a:t>Most locations still rely on fossil fuel based electricity. It makes little sense for a sustainable building to source its energy from such supplies, which are putting a heavy load on our environment. There are now options to build construction projects that are completely off-grid and rely on a combination of renewable energy sources such as solar, wind and geothermal. With a good design, it is easy to produce more energy than a building actually needs. </a:t>
            </a:r>
            <a:endParaRPr lang="en-US" sz="2400" dirty="0" smtClean="0"/>
          </a:p>
          <a:p>
            <a:pPr algn="just"/>
            <a:r>
              <a:rPr lang="en-US" sz="2400" dirty="0" smtClean="0"/>
              <a:t>Pushing </a:t>
            </a:r>
            <a:r>
              <a:rPr lang="en-US" sz="2400" dirty="0"/>
              <a:t>the concept further, some buildings are starting to explore the idea of producing part of their food supplies on site or nearby the structures. Vertical farming and eliminating the reliance on external sources is key for the buildings of the future.</a:t>
            </a:r>
          </a:p>
        </p:txBody>
      </p:sp>
    </p:spTree>
    <p:extLst>
      <p:ext uri="{BB962C8B-B14F-4D97-AF65-F5344CB8AC3E}">
        <p14:creationId xmlns:p14="http://schemas.microsoft.com/office/powerpoint/2010/main" xmlns="" val="3702386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b="1" dirty="0" smtClean="0"/>
              <a:t>Management:</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2400" dirty="0" smtClean="0"/>
              <a:t>Last </a:t>
            </a:r>
            <a:r>
              <a:rPr lang="en-US" sz="2400" dirty="0"/>
              <a:t>but not least, even if a building is well designed and retrofitted with environmentally friendly features, the human factor still plays an important role in how resources are used. It is therefore important that any sustainable building is managed in an environmentally friendly way and operates according to clear environment management guidelines.</a:t>
            </a:r>
          </a:p>
        </p:txBody>
      </p:sp>
    </p:spTree>
    <p:extLst>
      <p:ext uri="{BB962C8B-B14F-4D97-AF65-F5344CB8AC3E}">
        <p14:creationId xmlns:p14="http://schemas.microsoft.com/office/powerpoint/2010/main" xmlns="" val="1604567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28767"/>
            <a:ext cx="9875520" cy="1356360"/>
          </a:xfrm>
        </p:spPr>
        <p:txBody>
          <a:bodyPr/>
          <a:lstStyle/>
          <a:p>
            <a:r>
              <a:rPr lang="en-US" b="1" dirty="0"/>
              <a:t>C</a:t>
            </a:r>
            <a:r>
              <a:rPr lang="en-US" b="1" dirty="0" smtClean="0"/>
              <a:t>onclusion</a:t>
            </a:r>
            <a:endParaRPr lang="en-US" b="1" dirty="0"/>
          </a:p>
        </p:txBody>
      </p:sp>
      <p:sp>
        <p:nvSpPr>
          <p:cNvPr id="3" name="Content Placeholder 2"/>
          <p:cNvSpPr>
            <a:spLocks noGrp="1"/>
          </p:cNvSpPr>
          <p:nvPr>
            <p:ph idx="1"/>
          </p:nvPr>
        </p:nvSpPr>
        <p:spPr>
          <a:xfrm>
            <a:off x="1143000" y="1798320"/>
            <a:ext cx="10058400" cy="4254690"/>
          </a:xfrm>
        </p:spPr>
        <p:txBody>
          <a:bodyPr>
            <a:noAutofit/>
          </a:bodyPr>
          <a:lstStyle/>
          <a:p>
            <a:pPr algn="just"/>
            <a:r>
              <a:rPr lang="en-US" sz="2400" dirty="0"/>
              <a:t>G</a:t>
            </a:r>
            <a:r>
              <a:rPr lang="en-US" sz="2400" dirty="0" smtClean="0"/>
              <a:t>reen </a:t>
            </a:r>
            <a:r>
              <a:rPr lang="en-US" sz="2400" dirty="0"/>
              <a:t>buildings will only </a:t>
            </a:r>
            <a:r>
              <a:rPr lang="en-US" sz="2400" dirty="0" smtClean="0"/>
              <a:t>take </a:t>
            </a:r>
            <a:r>
              <a:rPr lang="en-US" sz="2400" dirty="0"/>
              <a:t>off </a:t>
            </a:r>
            <a:r>
              <a:rPr lang="en-US" sz="2400" dirty="0" smtClean="0"/>
              <a:t>when more </a:t>
            </a:r>
            <a:r>
              <a:rPr lang="en-US" sz="2400" dirty="0"/>
              <a:t>attention is given to training the people involved in the development of buildings, including architects, developers and </a:t>
            </a:r>
            <a:r>
              <a:rPr lang="en-US" sz="2400" dirty="0" smtClean="0"/>
              <a:t>designers. </a:t>
            </a:r>
            <a:r>
              <a:rPr lang="en-US" sz="2400" dirty="0"/>
              <a:t>Government support through stricter legislations and incentives will drive the movement forward.</a:t>
            </a:r>
          </a:p>
          <a:p>
            <a:pPr algn="just"/>
            <a:r>
              <a:rPr lang="en-US" sz="2400" dirty="0" smtClean="0"/>
              <a:t>We </a:t>
            </a:r>
            <a:r>
              <a:rPr lang="en-US" sz="2400" dirty="0"/>
              <a:t>must shift from the current environmentally destructive construction projects to some that provide long term benefits both to the environment and society. A combination of good design and smart, efficient technology is the formula to adopt; and designing buildings with sustainability in mind from the beginning should be compulsory.</a:t>
            </a:r>
          </a:p>
          <a:p>
            <a:pPr algn="just"/>
            <a:r>
              <a:rPr lang="en-US" sz="2400" dirty="0"/>
              <a:t>On a last note, we must understand that sustainable buildings don’t only make sense in terms of reducing the environmental impact, but they also increasingly make good business sense for the security and savings that can be achieved</a:t>
            </a:r>
            <a:r>
              <a:rPr lang="en-US" sz="2400" dirty="0" smtClean="0"/>
              <a:t>.</a:t>
            </a:r>
          </a:p>
        </p:txBody>
      </p:sp>
    </p:spTree>
    <p:extLst>
      <p:ext uri="{BB962C8B-B14F-4D97-AF65-F5344CB8AC3E}">
        <p14:creationId xmlns:p14="http://schemas.microsoft.com/office/powerpoint/2010/main" xmlns="" val="3257639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 Design </a:t>
            </a:r>
            <a:r>
              <a:rPr lang="en-US" b="1" dirty="0"/>
              <a:t>H</a:t>
            </a:r>
            <a:r>
              <a:rPr lang="en-US" b="1" dirty="0" smtClean="0"/>
              <a:t>istory &amp; Background</a:t>
            </a: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en-US" sz="2400" dirty="0"/>
              <a:t>The roots of </a:t>
            </a:r>
            <a:r>
              <a:rPr lang="en-US" sz="2400" dirty="0" smtClean="0"/>
              <a:t>eco design </a:t>
            </a:r>
            <a:r>
              <a:rPr lang="en-US" sz="2400" dirty="0"/>
              <a:t>can be traced at least to the </a:t>
            </a:r>
            <a:r>
              <a:rPr lang="en-US" sz="2400" b="1" dirty="0"/>
              <a:t>1920s</a:t>
            </a:r>
            <a:r>
              <a:rPr lang="en-US" sz="2400" dirty="0"/>
              <a:t>, when architect and designer </a:t>
            </a:r>
            <a:r>
              <a:rPr lang="en-US" sz="2400" b="1" dirty="0"/>
              <a:t>Richard Buckminster Fuller </a:t>
            </a:r>
            <a:r>
              <a:rPr lang="en-US" sz="2400" dirty="0"/>
              <a:t>drafted plans for structures, cars and other objects that promoted a wise use of </a:t>
            </a:r>
            <a:r>
              <a:rPr lang="en-US" sz="2400" dirty="0" smtClean="0"/>
              <a:t>resources.</a:t>
            </a:r>
          </a:p>
          <a:p>
            <a:pPr algn="just">
              <a:buFont typeface="Wingdings" pitchFamily="2" charset="2"/>
              <a:buChar char="q"/>
            </a:pPr>
            <a:r>
              <a:rPr lang="en-US" sz="2400" dirty="0" smtClean="0"/>
              <a:t>This </a:t>
            </a:r>
            <a:r>
              <a:rPr lang="en-US" sz="2400" dirty="0"/>
              <a:t>preventive approach consists of taking environmental criteria into account from the design and product improvement phases alongside conventional criteria such as </a:t>
            </a:r>
            <a:r>
              <a:rPr lang="en-US" sz="2400" b="1" dirty="0"/>
              <a:t>cost, quality, technical feasibility and market </a:t>
            </a:r>
            <a:r>
              <a:rPr lang="en-US" sz="2400" b="1" dirty="0" smtClean="0"/>
              <a:t>expectations.</a:t>
            </a:r>
          </a:p>
          <a:p>
            <a:pPr algn="just">
              <a:buFont typeface="Wingdings" pitchFamily="2" charset="2"/>
              <a:buChar char="q"/>
            </a:pPr>
            <a:r>
              <a:rPr lang="en-US" sz="2400" dirty="0" smtClean="0"/>
              <a:t>Today</a:t>
            </a:r>
            <a:r>
              <a:rPr lang="en-US" sz="2400" dirty="0"/>
              <a:t>, innovators take the concept of eco design to a whole new level, creating lighting, appliances, furniture etc.</a:t>
            </a:r>
          </a:p>
          <a:p>
            <a:pPr algn="just"/>
            <a:endParaRPr lang="en-US" sz="2400" dirty="0"/>
          </a:p>
          <a:p>
            <a:pPr algn="just"/>
            <a:endParaRPr lang="en-US" sz="2400" dirty="0" smtClean="0"/>
          </a:p>
        </p:txBody>
      </p:sp>
    </p:spTree>
    <p:extLst>
      <p:ext uri="{BB962C8B-B14F-4D97-AF65-F5344CB8AC3E}">
        <p14:creationId xmlns:p14="http://schemas.microsoft.com/office/powerpoint/2010/main" xmlns="" val="124921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 Design</a:t>
            </a:r>
            <a:endParaRPr lang="en-US" b="1" dirty="0"/>
          </a:p>
        </p:txBody>
      </p:sp>
      <p:sp>
        <p:nvSpPr>
          <p:cNvPr id="3" name="Content Placeholder 2"/>
          <p:cNvSpPr>
            <a:spLocks noGrp="1"/>
          </p:cNvSpPr>
          <p:nvPr>
            <p:ph idx="1"/>
          </p:nvPr>
        </p:nvSpPr>
        <p:spPr>
          <a:xfrm>
            <a:off x="1098645" y="1965960"/>
            <a:ext cx="9872871" cy="4038600"/>
          </a:xfrm>
        </p:spPr>
        <p:txBody>
          <a:bodyPr>
            <a:normAutofit/>
          </a:bodyPr>
          <a:lstStyle/>
          <a:p>
            <a:pPr algn="just">
              <a:buFont typeface="Wingdings" pitchFamily="2" charset="2"/>
              <a:buChar char="q"/>
            </a:pPr>
            <a:r>
              <a:rPr lang="en-US" sz="2400" dirty="0"/>
              <a:t>ECODESIGN </a:t>
            </a:r>
            <a:r>
              <a:rPr lang="en-US" sz="2400" dirty="0" smtClean="0"/>
              <a:t>assumes </a:t>
            </a:r>
            <a:r>
              <a:rPr lang="en-US" sz="2400" dirty="0"/>
              <a:t>the effect a product has on the </a:t>
            </a:r>
            <a:r>
              <a:rPr lang="en-US" sz="2400" dirty="0" smtClean="0"/>
              <a:t>environment </a:t>
            </a:r>
            <a:r>
              <a:rPr lang="en-US" sz="2400" dirty="0"/>
              <a:t>should be considered and reduced at all stages along the product life cycle. </a:t>
            </a:r>
            <a:endParaRPr lang="en-US" sz="2400" dirty="0" smtClean="0"/>
          </a:p>
          <a:p>
            <a:pPr algn="just">
              <a:buFont typeface="Wingdings" pitchFamily="2" charset="2"/>
              <a:buChar char="q"/>
            </a:pPr>
            <a:r>
              <a:rPr lang="en-US" sz="2400" dirty="0" smtClean="0"/>
              <a:t>ECODESIGN </a:t>
            </a:r>
            <a:r>
              <a:rPr lang="en-US" sz="2400" dirty="0" smtClean="0"/>
              <a:t>products are </a:t>
            </a:r>
            <a:r>
              <a:rPr lang="en-US" sz="2400" b="1" dirty="0" smtClean="0"/>
              <a:t>"flexible, reliable, durable, adaptable, and reusable"</a:t>
            </a:r>
            <a:r>
              <a:rPr lang="en-US" sz="2400" dirty="0" smtClean="0"/>
              <a:t>. In addition to proving economical reasonability and social compatibility, these products represent an ecological </a:t>
            </a:r>
            <a:r>
              <a:rPr lang="en-US" sz="2400" dirty="0" smtClean="0"/>
              <a:t>necessity.</a:t>
            </a:r>
          </a:p>
          <a:p>
            <a:pPr algn="just">
              <a:buFont typeface="Wingdings" pitchFamily="2" charset="2"/>
              <a:buChar char="q"/>
            </a:pPr>
            <a:r>
              <a:rPr lang="en-US" sz="2400" dirty="0" smtClean="0"/>
              <a:t>ECODESIGN </a:t>
            </a:r>
            <a:r>
              <a:rPr lang="en-US" sz="2400" b="1" i="1" dirty="0"/>
              <a:t>aims</a:t>
            </a:r>
            <a:r>
              <a:rPr lang="en-US" sz="2400" dirty="0"/>
              <a:t> at advancing prosperity while reducing </a:t>
            </a:r>
            <a:r>
              <a:rPr lang="en-US" sz="2400" dirty="0" smtClean="0"/>
              <a:t>"environment </a:t>
            </a:r>
            <a:r>
              <a:rPr lang="en-US" sz="2400" dirty="0"/>
              <a:t>spending</a:t>
            </a:r>
            <a:r>
              <a:rPr lang="en-US" sz="2400" dirty="0" smtClean="0"/>
              <a:t>".</a:t>
            </a:r>
          </a:p>
          <a:p>
            <a:pPr algn="just">
              <a:buFont typeface="Wingdings" pitchFamily="2" charset="2"/>
              <a:buChar char="q"/>
            </a:pPr>
            <a:r>
              <a:rPr lang="en-US" sz="2400" dirty="0" smtClean="0"/>
              <a:t>The </a:t>
            </a:r>
            <a:r>
              <a:rPr lang="en-US" sz="2400" dirty="0"/>
              <a:t>combination of eco design and energy labelling is considered as one of the most effective policy tool in the area of energy efficiency.</a:t>
            </a:r>
          </a:p>
          <a:p>
            <a:pPr algn="just"/>
            <a:endParaRPr lang="en-US" sz="2400" dirty="0" smtClean="0"/>
          </a:p>
        </p:txBody>
      </p:sp>
    </p:spTree>
    <p:extLst>
      <p:ext uri="{BB962C8B-B14F-4D97-AF65-F5344CB8AC3E}">
        <p14:creationId xmlns:p14="http://schemas.microsoft.com/office/powerpoint/2010/main" xmlns="" val="408942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 of </a:t>
            </a:r>
            <a:r>
              <a:rPr lang="en-US" b="1" dirty="0"/>
              <a:t>E</a:t>
            </a:r>
            <a:r>
              <a:rPr lang="en-US" b="1" dirty="0" smtClean="0"/>
              <a:t>co Design</a:t>
            </a:r>
            <a:endParaRPr lang="en-US" b="1" dirty="0"/>
          </a:p>
        </p:txBody>
      </p:sp>
      <p:sp>
        <p:nvSpPr>
          <p:cNvPr id="3" name="Content Placeholder 2"/>
          <p:cNvSpPr>
            <a:spLocks noGrp="1"/>
          </p:cNvSpPr>
          <p:nvPr>
            <p:ph idx="1"/>
          </p:nvPr>
        </p:nvSpPr>
        <p:spPr/>
        <p:txBody>
          <a:bodyPr>
            <a:noAutofit/>
          </a:bodyPr>
          <a:lstStyle/>
          <a:p>
            <a:pPr marL="45720" indent="0" algn="just">
              <a:buNone/>
            </a:pPr>
            <a:r>
              <a:rPr lang="en-US" sz="2400" dirty="0"/>
              <a:t>The goal of </a:t>
            </a:r>
            <a:r>
              <a:rPr lang="en-US" sz="2400" dirty="0" smtClean="0"/>
              <a:t>eco design </a:t>
            </a:r>
            <a:r>
              <a:rPr lang="en-US" sz="2400" dirty="0"/>
              <a:t>is </a:t>
            </a:r>
            <a:r>
              <a:rPr lang="en-US" sz="2400" b="1" dirty="0"/>
              <a:t>sustainability</a:t>
            </a:r>
            <a:r>
              <a:rPr lang="en-US" sz="2400" dirty="0"/>
              <a:t>, which simply means that these products are built, used and discarded in a way that doesn't pose a significant threat to the </a:t>
            </a:r>
            <a:r>
              <a:rPr lang="en-US" sz="2400" dirty="0" smtClean="0"/>
              <a:t>environment.</a:t>
            </a:r>
          </a:p>
          <a:p>
            <a:pPr marL="45720" indent="0" algn="ctr">
              <a:buNone/>
            </a:pPr>
            <a:r>
              <a:rPr lang="en-US" sz="2400" b="1" i="1" dirty="0" smtClean="0"/>
              <a:t>HOW'S THAT POSSIBLE?</a:t>
            </a:r>
          </a:p>
          <a:p>
            <a:pPr marL="45720" indent="0" algn="just">
              <a:buNone/>
            </a:pPr>
            <a:r>
              <a:rPr lang="en-US" sz="2400" dirty="0" smtClean="0"/>
              <a:t>Sustainability </a:t>
            </a:r>
            <a:r>
              <a:rPr lang="en-US" sz="2400" dirty="0"/>
              <a:t>is accomplished through the application of three concepts</a:t>
            </a:r>
            <a:r>
              <a:rPr lang="en-US" sz="2400" dirty="0" smtClean="0"/>
              <a:t>:</a:t>
            </a:r>
            <a:endParaRPr lang="en-US" sz="2400" dirty="0"/>
          </a:p>
          <a:p>
            <a:pPr marL="45720" indent="0" algn="just">
              <a:buNone/>
            </a:pPr>
            <a:r>
              <a:rPr lang="en-US" sz="2400" b="1" dirty="0" smtClean="0"/>
              <a:t>1. </a:t>
            </a:r>
            <a:r>
              <a:rPr lang="en-US" sz="2400" dirty="0" smtClean="0"/>
              <a:t>"</a:t>
            </a:r>
            <a:r>
              <a:rPr lang="en-US" sz="2400" b="1" dirty="0" smtClean="0"/>
              <a:t>Cyclic</a:t>
            </a:r>
            <a:r>
              <a:rPr lang="en-US" sz="2400" dirty="0"/>
              <a:t>" refers to the production of goods from materials that are either compostable or recyclable.</a:t>
            </a:r>
          </a:p>
          <a:p>
            <a:pPr marL="45720" indent="0" algn="just">
              <a:buNone/>
            </a:pPr>
            <a:r>
              <a:rPr lang="en-US" sz="2400" b="1" dirty="0" smtClean="0"/>
              <a:t>2. </a:t>
            </a:r>
            <a:r>
              <a:rPr lang="en-US" sz="2400" dirty="0" smtClean="0"/>
              <a:t>"</a:t>
            </a:r>
            <a:r>
              <a:rPr lang="en-US" sz="2400" b="1" dirty="0" smtClean="0"/>
              <a:t>Solar</a:t>
            </a:r>
            <a:r>
              <a:rPr lang="en-US" sz="2400" dirty="0"/>
              <a:t>" means that products are made using renewable sources of energy.</a:t>
            </a:r>
          </a:p>
          <a:p>
            <a:pPr marL="45720" indent="0" algn="just">
              <a:buNone/>
            </a:pPr>
            <a:r>
              <a:rPr lang="en-US" sz="2400" b="1" dirty="0" smtClean="0"/>
              <a:t>3. </a:t>
            </a:r>
            <a:r>
              <a:rPr lang="en-US" sz="2400" dirty="0" smtClean="0"/>
              <a:t>And </a:t>
            </a:r>
            <a:r>
              <a:rPr lang="en-US" sz="2400" dirty="0"/>
              <a:t>finally, any byproducts of manufacturing released into the environment should be "</a:t>
            </a:r>
            <a:r>
              <a:rPr lang="en-US" sz="2400" b="1" dirty="0"/>
              <a:t>safe</a:t>
            </a:r>
            <a:r>
              <a:rPr lang="en-US" sz="2400" dirty="0"/>
              <a:t>," or nontoxic</a:t>
            </a:r>
            <a:r>
              <a:rPr lang="en-US" sz="2400" dirty="0" smtClean="0"/>
              <a:t>.</a:t>
            </a:r>
            <a:endParaRPr lang="en-US" sz="2400" dirty="0"/>
          </a:p>
        </p:txBody>
      </p:sp>
    </p:spTree>
    <p:extLst>
      <p:ext uri="{BB962C8B-B14F-4D97-AF65-F5344CB8AC3E}">
        <p14:creationId xmlns:p14="http://schemas.microsoft.com/office/powerpoint/2010/main" xmlns="" val="1110514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259" y="376907"/>
            <a:ext cx="9875520" cy="1356360"/>
          </a:xfrm>
        </p:spPr>
        <p:txBody>
          <a:bodyPr/>
          <a:lstStyle/>
          <a:p>
            <a:r>
              <a:rPr lang="en-US" b="1" dirty="0" smtClean="0"/>
              <a:t>Green buildings </a:t>
            </a:r>
            <a:r>
              <a:rPr lang="en-US" b="1" dirty="0"/>
              <a:t>– a step towards eco design</a:t>
            </a:r>
            <a:endParaRPr lang="en-US" dirty="0"/>
          </a:p>
        </p:txBody>
      </p:sp>
      <p:sp>
        <p:nvSpPr>
          <p:cNvPr id="3" name="Content Placeholder 2"/>
          <p:cNvSpPr>
            <a:spLocks noGrp="1"/>
          </p:cNvSpPr>
          <p:nvPr>
            <p:ph idx="1"/>
          </p:nvPr>
        </p:nvSpPr>
        <p:spPr>
          <a:xfrm>
            <a:off x="1032453" y="1798320"/>
            <a:ext cx="10306107" cy="4420511"/>
          </a:xfrm>
        </p:spPr>
        <p:txBody>
          <a:bodyPr>
            <a:noAutofit/>
          </a:bodyPr>
          <a:lstStyle/>
          <a:p>
            <a:pPr algn="just"/>
            <a:r>
              <a:rPr lang="en-US" sz="2200" dirty="0" smtClean="0"/>
              <a:t>Chatterjee (2009) defined: the "green building practice” is a process to create buildings and infrastructure in such a way that minimize the use of resources, reduce harmful effects on the ecology, and create better environments for occupants. Green buildings exhibit a high level of environmental, economic, and engineering performance. These include energy efficiency and conservation, improved indoor air quality, resource and material efficiency, and occupant's health and productivity.</a:t>
            </a:r>
          </a:p>
          <a:p>
            <a:pPr algn="just"/>
            <a:r>
              <a:rPr lang="en-US" sz="2200" dirty="0" err="1" smtClean="0"/>
              <a:t>Kamana</a:t>
            </a:r>
            <a:r>
              <a:rPr lang="en-US" sz="2200" dirty="0" smtClean="0"/>
              <a:t> and </a:t>
            </a:r>
            <a:r>
              <a:rPr lang="en-US" sz="2200" dirty="0" err="1" smtClean="0"/>
              <a:t>Escultura</a:t>
            </a:r>
            <a:r>
              <a:rPr lang="en-US" sz="2200" dirty="0" smtClean="0"/>
              <a:t> (2011) defined “sustainable building” or “green building” as an outcome of a design which focuses on increasing the efficiency of resource use - energy, water, and materials - while reducing building impacts on human health and the environment during the building’s lifecycle, through better location, design, construction, operation, maintenance, and removal.</a:t>
            </a:r>
          </a:p>
          <a:p>
            <a:pPr algn="just"/>
            <a:r>
              <a:rPr lang="en-US" sz="2200" dirty="0" err="1" smtClean="0"/>
              <a:t>Deuble</a:t>
            </a:r>
            <a:r>
              <a:rPr lang="en-US" sz="2200" dirty="0" smtClean="0"/>
              <a:t> and Dear (2012) stated that green buildings, often defined as those featuring natural ventilation capabilities, i.e. low-energy or free-running buildings, are now at the forefront of building research and climate change mitigation scenarios. </a:t>
            </a:r>
            <a:endParaRPr lang="en-US" sz="2200" dirty="0"/>
          </a:p>
        </p:txBody>
      </p:sp>
    </p:spTree>
    <p:extLst>
      <p:ext uri="{BB962C8B-B14F-4D97-AF65-F5344CB8AC3E}">
        <p14:creationId xmlns:p14="http://schemas.microsoft.com/office/powerpoint/2010/main" xmlns="" val="424967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between Green buildings and non green buildings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5659411"/>
              </p:ext>
            </p:extLst>
          </p:nvPr>
        </p:nvGraphicFramePr>
        <p:xfrm>
          <a:off x="1249680" y="1935480"/>
          <a:ext cx="9860280" cy="3870959"/>
        </p:xfrm>
        <a:graphic>
          <a:graphicData uri="http://schemas.openxmlformats.org/drawingml/2006/table">
            <a:tbl>
              <a:tblPr firstRow="1" bandRow="1">
                <a:tableStyleId>{5C22544A-7EE6-4342-B048-85BDC9FD1C3A}</a:tableStyleId>
              </a:tblPr>
              <a:tblGrid>
                <a:gridCol w="3528362"/>
                <a:gridCol w="3045158"/>
                <a:gridCol w="3286760"/>
              </a:tblGrid>
              <a:tr h="501028">
                <a:tc>
                  <a:txBody>
                    <a:bodyPr/>
                    <a:lstStyle/>
                    <a:p>
                      <a:r>
                        <a:rPr lang="en-US" dirty="0" smtClean="0"/>
                        <a:t>Building Type</a:t>
                      </a:r>
                      <a:endParaRPr lang="en-US" dirty="0"/>
                    </a:p>
                  </a:txBody>
                  <a:tcPr/>
                </a:tc>
                <a:tc>
                  <a:txBody>
                    <a:bodyPr/>
                    <a:lstStyle/>
                    <a:p>
                      <a:r>
                        <a:rPr lang="en-US" dirty="0" smtClean="0"/>
                        <a:t>Green Buildings</a:t>
                      </a:r>
                      <a:endParaRPr lang="en-US" dirty="0"/>
                    </a:p>
                  </a:txBody>
                  <a:tcPr/>
                </a:tc>
                <a:tc>
                  <a:txBody>
                    <a:bodyPr/>
                    <a:lstStyle/>
                    <a:p>
                      <a:r>
                        <a:rPr lang="en-US" dirty="0" smtClean="0"/>
                        <a:t>Non-Green Buildings</a:t>
                      </a:r>
                      <a:endParaRPr lang="en-US" dirty="0"/>
                    </a:p>
                  </a:txBody>
                  <a:tcPr/>
                </a:tc>
              </a:tr>
              <a:tr h="501028">
                <a:tc>
                  <a:txBody>
                    <a:bodyPr/>
                    <a:lstStyle/>
                    <a:p>
                      <a:r>
                        <a:rPr lang="en-US" dirty="0" smtClean="0"/>
                        <a:t>Energy Consumption</a:t>
                      </a:r>
                      <a:endParaRPr lang="en-US" dirty="0"/>
                    </a:p>
                  </a:txBody>
                  <a:tcPr/>
                </a:tc>
                <a:tc>
                  <a:txBody>
                    <a:bodyPr/>
                    <a:lstStyle/>
                    <a:p>
                      <a:r>
                        <a:rPr lang="en-US" dirty="0" smtClean="0"/>
                        <a:t>Low</a:t>
                      </a:r>
                      <a:endParaRPr lang="en-US" dirty="0"/>
                    </a:p>
                  </a:txBody>
                  <a:tcPr/>
                </a:tc>
                <a:tc>
                  <a:txBody>
                    <a:bodyPr/>
                    <a:lstStyle/>
                    <a:p>
                      <a:r>
                        <a:rPr lang="en-US" dirty="0" smtClean="0"/>
                        <a:t>High</a:t>
                      </a:r>
                      <a:endParaRPr lang="en-US" dirty="0"/>
                    </a:p>
                  </a:txBody>
                  <a:tcPr/>
                </a:tc>
              </a:tr>
              <a:tr h="501028">
                <a:tc>
                  <a:txBody>
                    <a:bodyPr/>
                    <a:lstStyle/>
                    <a:p>
                      <a:r>
                        <a:rPr lang="en-US" dirty="0" smtClean="0"/>
                        <a:t>Indoor Environment</a:t>
                      </a:r>
                      <a:r>
                        <a:rPr lang="en-US" baseline="0" dirty="0" smtClean="0"/>
                        <a:t> Quality</a:t>
                      </a:r>
                      <a:endParaRPr lang="en-US" dirty="0"/>
                    </a:p>
                  </a:txBody>
                  <a:tcPr/>
                </a:tc>
                <a:tc>
                  <a:txBody>
                    <a:bodyPr/>
                    <a:lstStyle/>
                    <a:p>
                      <a:r>
                        <a:rPr lang="en-US" dirty="0" smtClean="0"/>
                        <a:t>Very Good</a:t>
                      </a:r>
                      <a:endParaRPr lang="en-US" dirty="0"/>
                    </a:p>
                  </a:txBody>
                  <a:tcPr/>
                </a:tc>
                <a:tc>
                  <a:txBody>
                    <a:bodyPr/>
                    <a:lstStyle/>
                    <a:p>
                      <a:r>
                        <a:rPr lang="en-US" dirty="0" smtClean="0"/>
                        <a:t>Good</a:t>
                      </a:r>
                      <a:endParaRPr lang="en-US" dirty="0"/>
                    </a:p>
                  </a:txBody>
                  <a:tcPr/>
                </a:tc>
              </a:tr>
              <a:tr h="501028">
                <a:tc>
                  <a:txBody>
                    <a:bodyPr/>
                    <a:lstStyle/>
                    <a:p>
                      <a:r>
                        <a:rPr lang="en-US" dirty="0" smtClean="0"/>
                        <a:t>Emissions</a:t>
                      </a:r>
                      <a:endParaRPr lang="en-US" dirty="0"/>
                    </a:p>
                  </a:txBody>
                  <a:tcPr/>
                </a:tc>
                <a:tc>
                  <a:txBody>
                    <a:bodyPr/>
                    <a:lstStyle/>
                    <a:p>
                      <a:r>
                        <a:rPr lang="en-US" dirty="0" smtClean="0"/>
                        <a:t>Low</a:t>
                      </a:r>
                      <a:endParaRPr lang="en-US" dirty="0"/>
                    </a:p>
                  </a:txBody>
                  <a:tcPr/>
                </a:tc>
                <a:tc>
                  <a:txBody>
                    <a:bodyPr/>
                    <a:lstStyle/>
                    <a:p>
                      <a:r>
                        <a:rPr lang="en-US" dirty="0" smtClean="0"/>
                        <a:t>High</a:t>
                      </a:r>
                      <a:endParaRPr lang="en-US" dirty="0"/>
                    </a:p>
                  </a:txBody>
                  <a:tcPr/>
                </a:tc>
              </a:tr>
              <a:tr h="501028">
                <a:tc>
                  <a:txBody>
                    <a:bodyPr/>
                    <a:lstStyle/>
                    <a:p>
                      <a:r>
                        <a:rPr lang="en-US" dirty="0" smtClean="0"/>
                        <a:t>Waste</a:t>
                      </a:r>
                      <a:r>
                        <a:rPr lang="en-US" baseline="0" dirty="0" smtClean="0"/>
                        <a:t> Management</a:t>
                      </a:r>
                      <a:endParaRPr lang="en-US" dirty="0"/>
                    </a:p>
                  </a:txBody>
                  <a:tcPr/>
                </a:tc>
                <a:tc>
                  <a:txBody>
                    <a:bodyPr/>
                    <a:lstStyle/>
                    <a:p>
                      <a:r>
                        <a:rPr lang="en-US" dirty="0" smtClean="0"/>
                        <a:t>Highly</a:t>
                      </a:r>
                      <a:r>
                        <a:rPr lang="en-US" baseline="0" dirty="0" smtClean="0"/>
                        <a:t> Efficient</a:t>
                      </a:r>
                      <a:endParaRPr lang="en-US" dirty="0"/>
                    </a:p>
                  </a:txBody>
                  <a:tcPr/>
                </a:tc>
                <a:tc>
                  <a:txBody>
                    <a:bodyPr/>
                    <a:lstStyle/>
                    <a:p>
                      <a:r>
                        <a:rPr lang="en-US" dirty="0" smtClean="0"/>
                        <a:t>Efficient</a:t>
                      </a:r>
                      <a:endParaRPr lang="en-US" dirty="0"/>
                    </a:p>
                  </a:txBody>
                  <a:tcPr/>
                </a:tc>
              </a:tr>
              <a:tr h="864791">
                <a:tc>
                  <a:txBody>
                    <a:bodyPr/>
                    <a:lstStyle/>
                    <a:p>
                      <a:r>
                        <a:rPr lang="en-US" dirty="0" smtClean="0"/>
                        <a:t>Building Material</a:t>
                      </a:r>
                      <a:endParaRPr lang="en-US" dirty="0"/>
                    </a:p>
                  </a:txBody>
                  <a:tcPr/>
                </a:tc>
                <a:tc>
                  <a:txBody>
                    <a:bodyPr/>
                    <a:lstStyle/>
                    <a:p>
                      <a:r>
                        <a:rPr lang="en-US" dirty="0" smtClean="0"/>
                        <a:t>Environmentally Friendly</a:t>
                      </a:r>
                      <a:endParaRPr lang="en-US" dirty="0"/>
                    </a:p>
                  </a:txBody>
                  <a:tcPr/>
                </a:tc>
                <a:tc>
                  <a:txBody>
                    <a:bodyPr/>
                    <a:lstStyle/>
                    <a:p>
                      <a:r>
                        <a:rPr lang="en-US" dirty="0" smtClean="0"/>
                        <a:t>Not Environmentally</a:t>
                      </a:r>
                      <a:r>
                        <a:rPr lang="en-US" baseline="0" dirty="0" smtClean="0"/>
                        <a:t> Friendly</a:t>
                      </a:r>
                      <a:endParaRPr lang="en-US" dirty="0"/>
                    </a:p>
                  </a:txBody>
                  <a:tcPr/>
                </a:tc>
              </a:tr>
              <a:tr h="501028">
                <a:tc>
                  <a:txBody>
                    <a:bodyPr/>
                    <a:lstStyle/>
                    <a:p>
                      <a:r>
                        <a:rPr lang="en-US" dirty="0" smtClean="0"/>
                        <a:t>Project Practices</a:t>
                      </a:r>
                      <a:endParaRPr lang="en-US" dirty="0"/>
                    </a:p>
                  </a:txBody>
                  <a:tcPr/>
                </a:tc>
                <a:tc>
                  <a:txBody>
                    <a:bodyPr/>
                    <a:lstStyle/>
                    <a:p>
                      <a:r>
                        <a:rPr lang="en-US" dirty="0" smtClean="0"/>
                        <a:t>Sophisticated</a:t>
                      </a:r>
                      <a:endParaRPr lang="en-US" dirty="0"/>
                    </a:p>
                  </a:txBody>
                  <a:tcPr/>
                </a:tc>
                <a:tc>
                  <a:txBody>
                    <a:bodyPr/>
                    <a:lstStyle/>
                    <a:p>
                      <a:r>
                        <a:rPr lang="en-US" dirty="0" smtClean="0"/>
                        <a:t>Normal</a:t>
                      </a:r>
                      <a:endParaRPr lang="en-US" dirty="0"/>
                    </a:p>
                  </a:txBody>
                  <a:tcPr/>
                </a:tc>
              </a:tr>
            </a:tbl>
          </a:graphicData>
        </a:graphic>
      </p:graphicFrame>
    </p:spTree>
    <p:extLst>
      <p:ext uri="{BB962C8B-B14F-4D97-AF65-F5344CB8AC3E}">
        <p14:creationId xmlns:p14="http://schemas.microsoft.com/office/powerpoint/2010/main" xmlns="" val="1419130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a:t>
            </a:r>
            <a:r>
              <a:rPr lang="en-US" b="1" dirty="0"/>
              <a:t>S</a:t>
            </a:r>
            <a:r>
              <a:rPr lang="en-US" b="1" dirty="0" smtClean="0"/>
              <a:t>teps of Green Construction</a:t>
            </a:r>
            <a:endParaRPr lang="en-US" b="1" dirty="0"/>
          </a:p>
        </p:txBody>
      </p:sp>
      <p:sp>
        <p:nvSpPr>
          <p:cNvPr id="3" name="Content Placeholder 2"/>
          <p:cNvSpPr>
            <a:spLocks noGrp="1"/>
          </p:cNvSpPr>
          <p:nvPr>
            <p:ph idx="1"/>
          </p:nvPr>
        </p:nvSpPr>
        <p:spPr>
          <a:xfrm>
            <a:off x="1143000" y="1859281"/>
            <a:ext cx="9872871" cy="4623406"/>
          </a:xfrm>
        </p:spPr>
        <p:txBody>
          <a:bodyPr>
            <a:noAutofit/>
          </a:bodyPr>
          <a:lstStyle/>
          <a:p>
            <a:pPr marL="45720" indent="0" algn="just">
              <a:buNone/>
            </a:pPr>
            <a:r>
              <a:rPr lang="en-US" sz="2200" b="1" dirty="0" smtClean="0"/>
              <a:t>1. Preserving </a:t>
            </a:r>
            <a:r>
              <a:rPr lang="en-US" sz="2200" b="1" dirty="0"/>
              <a:t>the terrain/vegetal coverage:</a:t>
            </a:r>
            <a:r>
              <a:rPr lang="en-US" sz="2200" dirty="0"/>
              <a:t> </a:t>
            </a:r>
            <a:endParaRPr lang="en-US" sz="2200" dirty="0" smtClean="0"/>
          </a:p>
          <a:p>
            <a:pPr marL="45720" indent="0" algn="just">
              <a:buNone/>
            </a:pPr>
            <a:r>
              <a:rPr lang="en-US" sz="2200" dirty="0" smtClean="0"/>
              <a:t>Most </a:t>
            </a:r>
            <a:r>
              <a:rPr lang="en-US" sz="2200" dirty="0"/>
              <a:t>construction project managers still choose the easiest and most destructive option of clearing all vegetation from a construction </a:t>
            </a:r>
            <a:r>
              <a:rPr lang="en-US" sz="2200" dirty="0" smtClean="0"/>
              <a:t>site. </a:t>
            </a:r>
            <a:r>
              <a:rPr lang="en-US" sz="2200" dirty="0"/>
              <a:t>We must understand that any trees (especially grown ones) are valuable in terms of biodiversity and ecosystem services, and take a long time to regrow. It makes more sense to preserve them on site and to adapt the </a:t>
            </a:r>
            <a:r>
              <a:rPr lang="en-US" sz="2200" dirty="0" smtClean="0"/>
              <a:t>sustainable construction </a:t>
            </a:r>
            <a:r>
              <a:rPr lang="en-US" sz="2200" dirty="0"/>
              <a:t>design in consequence. </a:t>
            </a:r>
            <a:r>
              <a:rPr lang="en-US" sz="2200" dirty="0" smtClean="0"/>
              <a:t>Furthermore</a:t>
            </a:r>
            <a:r>
              <a:rPr lang="en-US" sz="2200" dirty="0"/>
              <a:t>, building projects should </a:t>
            </a:r>
            <a:r>
              <a:rPr lang="en-US" sz="2200" dirty="0" smtClean="0"/>
              <a:t>promote rooftop </a:t>
            </a:r>
            <a:r>
              <a:rPr lang="en-US" sz="2200" dirty="0"/>
              <a:t>gardens and vertical green </a:t>
            </a:r>
            <a:r>
              <a:rPr lang="en-US" sz="2200" dirty="0" smtClean="0"/>
              <a:t>walls.</a:t>
            </a:r>
          </a:p>
          <a:p>
            <a:pPr marL="45720" indent="0" algn="just">
              <a:buNone/>
            </a:pPr>
            <a:r>
              <a:rPr lang="en-US" sz="2200" b="1" dirty="0" smtClean="0"/>
              <a:t>2. Maximizing </a:t>
            </a:r>
            <a:r>
              <a:rPr lang="en-US" sz="2200" b="1" dirty="0"/>
              <a:t>natural cooling/heating</a:t>
            </a:r>
            <a:r>
              <a:rPr lang="en-US" sz="2200" b="1" dirty="0" smtClean="0"/>
              <a:t>:</a:t>
            </a:r>
          </a:p>
          <a:p>
            <a:pPr marL="45720" indent="0" algn="just">
              <a:buNone/>
            </a:pPr>
            <a:r>
              <a:rPr lang="en-US" sz="2200" dirty="0"/>
              <a:t>In warm climates, it is very important during the design stage to plan for maximizing the use of natural air flow and cooling. This can be achieved in a range of ways, starting from buildings dispositions and how they are conceived to amplify and capture air breezes. There are also a number of passive ways to capture wind and create air flows within buildings through a chimney effect. </a:t>
            </a:r>
            <a:endParaRPr lang="en-US" sz="2200" dirty="0" smtClean="0"/>
          </a:p>
        </p:txBody>
      </p:sp>
    </p:spTree>
    <p:extLst>
      <p:ext uri="{BB962C8B-B14F-4D97-AF65-F5344CB8AC3E}">
        <p14:creationId xmlns:p14="http://schemas.microsoft.com/office/powerpoint/2010/main" xmlns="" val="3473571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3. Maximizing natural lighting: </a:t>
            </a:r>
            <a:endParaRPr lang="en-US" sz="3200" b="1" dirty="0"/>
          </a:p>
        </p:txBody>
      </p:sp>
      <p:sp>
        <p:nvSpPr>
          <p:cNvPr id="3" name="Content Placeholder 2"/>
          <p:cNvSpPr>
            <a:spLocks noGrp="1"/>
          </p:cNvSpPr>
          <p:nvPr>
            <p:ph idx="1"/>
          </p:nvPr>
        </p:nvSpPr>
        <p:spPr>
          <a:xfrm>
            <a:off x="1145649" y="1839036"/>
            <a:ext cx="9872871" cy="4038600"/>
          </a:xfrm>
        </p:spPr>
        <p:txBody>
          <a:bodyPr>
            <a:normAutofit/>
          </a:bodyPr>
          <a:lstStyle/>
          <a:p>
            <a:pPr algn="just"/>
            <a:r>
              <a:rPr lang="en-US" sz="2400" dirty="0" smtClean="0"/>
              <a:t>Another </a:t>
            </a:r>
            <a:r>
              <a:rPr lang="en-US" sz="2400" dirty="0"/>
              <a:t>very important aspect to consider at the design stage is the maximum use of natural lighting. The best way to achieve this is once again through good design that takes into account aspects such as building orientation, open concept and the type of material used. Whatever can be done to naturally brighten indoor spaces will reduce the need for artificial lights at a later stage. The vast majority of buildings use artificial lighting during daytime simply because </a:t>
            </a:r>
            <a:r>
              <a:rPr lang="en-US" sz="2400" dirty="0" smtClean="0"/>
              <a:t>lighting aspect is not </a:t>
            </a:r>
            <a:r>
              <a:rPr lang="en-US" sz="2400" dirty="0"/>
              <a:t>considered </a:t>
            </a:r>
            <a:r>
              <a:rPr lang="en-US" sz="2400" dirty="0" smtClean="0"/>
              <a:t>during </a:t>
            </a:r>
            <a:r>
              <a:rPr lang="en-US" sz="2400" dirty="0"/>
              <a:t>the design process.</a:t>
            </a:r>
          </a:p>
        </p:txBody>
      </p:sp>
    </p:spTree>
    <p:extLst>
      <p:ext uri="{BB962C8B-B14F-4D97-AF65-F5344CB8AC3E}">
        <p14:creationId xmlns:p14="http://schemas.microsoft.com/office/powerpoint/2010/main" xmlns="" val="4238502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4. </a:t>
            </a:r>
            <a:r>
              <a:rPr lang="en-US" sz="3200" b="1" dirty="0"/>
              <a:t>Choosing core sustainable construction materials:</a:t>
            </a:r>
            <a:endParaRPr lang="en-US" sz="3200" dirty="0"/>
          </a:p>
        </p:txBody>
      </p:sp>
      <p:sp>
        <p:nvSpPr>
          <p:cNvPr id="3" name="Content Placeholder 2"/>
          <p:cNvSpPr>
            <a:spLocks noGrp="1"/>
          </p:cNvSpPr>
          <p:nvPr>
            <p:ph idx="1"/>
          </p:nvPr>
        </p:nvSpPr>
        <p:spPr>
          <a:xfrm>
            <a:off x="1143000" y="1783080"/>
            <a:ext cx="9872871" cy="4167571"/>
          </a:xfrm>
        </p:spPr>
        <p:txBody>
          <a:bodyPr>
            <a:noAutofit/>
          </a:bodyPr>
          <a:lstStyle/>
          <a:p>
            <a:pPr algn="just"/>
            <a:r>
              <a:rPr lang="en-US" sz="2400" dirty="0"/>
              <a:t>Most buildings today use unsustainable materials such a conventional concrete for their core construction. There are now a number of alternatives, including modified cement that contains a high percentage of recycled material (e.g. fly ash), materials from more sustainable sources (e.g. bamboo, pine trees from well managed plantations) or raw materials from natural sources such as clay (e.g. mud bricks). </a:t>
            </a:r>
            <a:r>
              <a:rPr lang="en-US" sz="2400" dirty="0" smtClean="0"/>
              <a:t>Moreover</a:t>
            </a:r>
            <a:r>
              <a:rPr lang="en-US" sz="2400" dirty="0"/>
              <a:t>, certain construction techniques can significantly reduce the use of structural steel (e.g. Ferro-cement) and the amount of material </a:t>
            </a:r>
            <a:r>
              <a:rPr lang="en-US" sz="2400" dirty="0" smtClean="0"/>
              <a:t>used. </a:t>
            </a:r>
          </a:p>
          <a:p>
            <a:pPr algn="just"/>
            <a:r>
              <a:rPr lang="en-US" sz="2400" dirty="0" smtClean="0"/>
              <a:t>But </a:t>
            </a:r>
            <a:r>
              <a:rPr lang="en-US" sz="2400" dirty="0"/>
              <a:t>probably one of the simplest alternatives is to start to integrate a much greater proportion of reused materials in new construction projects; even today the vast majority of materials at demolition sites is being wasted. In addition to these measures, much more research is required to develop more sustainable materials.</a:t>
            </a:r>
          </a:p>
        </p:txBody>
      </p:sp>
    </p:spTree>
    <p:extLst>
      <p:ext uri="{BB962C8B-B14F-4D97-AF65-F5344CB8AC3E}">
        <p14:creationId xmlns:p14="http://schemas.microsoft.com/office/powerpoint/2010/main" xmlns="" val="4133265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528</TotalTime>
  <Words>1143</Words>
  <Application>Microsoft Office PowerPoint</Application>
  <PresentationFormat>Custom</PresentationFormat>
  <Paragraphs>77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Retrospect</vt:lpstr>
      <vt:lpstr>LECTURE # 2 ECO DESIGN AND GREEN BUILDINGS</vt:lpstr>
      <vt:lpstr>Eco Design History &amp; Background</vt:lpstr>
      <vt:lpstr>Eco Design</vt:lpstr>
      <vt:lpstr>Goal of Eco Design</vt:lpstr>
      <vt:lpstr>Green buildings – a step towards eco design</vt:lpstr>
      <vt:lpstr>Comparison between Green buildings and non green buildings</vt:lpstr>
      <vt:lpstr>7 Steps of Green Construction</vt:lpstr>
      <vt:lpstr>3. Maximizing natural lighting: </vt:lpstr>
      <vt:lpstr>4. Choosing core sustainable construction materials:</vt:lpstr>
      <vt:lpstr>5. Retrofitting’s:</vt:lpstr>
      <vt:lpstr>6. Energy and resources independence: </vt:lpstr>
      <vt:lpstr>7. Management: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Amna</dc:creator>
  <cp:lastModifiedBy>AJ</cp:lastModifiedBy>
  <cp:revision>30</cp:revision>
  <dcterms:created xsi:type="dcterms:W3CDTF">2014-08-26T16:01:44Z</dcterms:created>
  <dcterms:modified xsi:type="dcterms:W3CDTF">2019-09-06T02:31:02Z</dcterms:modified>
</cp:coreProperties>
</file>